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80" r:id="rId24"/>
    <p:sldId id="279" r:id="rId25"/>
    <p:sldId id="281" r:id="rId26"/>
    <p:sldId id="282" r:id="rId27"/>
    <p:sldId id="283" r:id="rId28"/>
    <p:sldId id="277" r:id="rId29"/>
  </p:sldIdLst>
  <p:sldSz cx="14630400" cy="8229600"/>
  <p:notesSz cx="8229600" cy="14630400"/>
  <p:embeddedFontLst>
    <p:embeddedFont>
      <p:font typeface="DengXian" panose="02010600030101010101" pitchFamily="2" charset="-122"/>
      <p:regular r:id="rId31"/>
      <p:bold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Libre Baskerville" panose="02000000000000000000" pitchFamily="2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8E5"/>
    <a:srgbClr val="75B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879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09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10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9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9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79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9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6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4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6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10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53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0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02527" y="1483111"/>
            <a:ext cx="7643993" cy="437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Expense Reimbursement System</a:t>
            </a:r>
            <a:endParaRPr lang="en-US" sz="7200" dirty="0"/>
          </a:p>
        </p:txBody>
      </p:sp>
      <p:sp>
        <p:nvSpPr>
          <p:cNvPr id="5" name="Text 1"/>
          <p:cNvSpPr/>
          <p:nvPr/>
        </p:nvSpPr>
        <p:spPr>
          <a:xfrm>
            <a:off x="702527" y="5531005"/>
            <a:ext cx="7794702" cy="175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builds an enterprise-grade expense management system with AI-powered bill validation, enabling automated processing and multi-level approval workflows to streamline reimbursements and reduce processing time.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51793-1C47-440C-B18F-1B246CEB579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13A95-3E07-4E58-B360-BB9DD9FE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445"/>
            <a:ext cx="1893346" cy="558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1AE6EE-2116-9069-3054-B30970CED4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918"/>
          <a:stretch>
            <a:fillRect/>
          </a:stretch>
        </p:blipFill>
        <p:spPr>
          <a:xfrm>
            <a:off x="8625016" y="11829"/>
            <a:ext cx="6005384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6E6844-F3C1-51AA-CD16-432E96BD5616}"/>
              </a:ext>
            </a:extLst>
          </p:cNvPr>
          <p:cNvSpPr txBox="1"/>
          <p:nvPr/>
        </p:nvSpPr>
        <p:spPr>
          <a:xfrm>
            <a:off x="702528" y="7393258"/>
            <a:ext cx="711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Libre Baskerville" panose="02000000000000000000" pitchFamily="2" charset="0"/>
              </a:rPr>
              <a:t>Project Team: Gagan Raam S, Preethi T K, Aksa B Chacko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4023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9868" y="3456879"/>
            <a:ext cx="6070997" cy="86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Expected Outcome</a:t>
            </a:r>
            <a:endParaRPr lang="en-US" sz="4750" dirty="0"/>
          </a:p>
        </p:txBody>
      </p:sp>
      <p:sp>
        <p:nvSpPr>
          <p:cNvPr id="5" name="Shape 1"/>
          <p:cNvSpPr/>
          <p:nvPr/>
        </p:nvSpPr>
        <p:spPr>
          <a:xfrm>
            <a:off x="875288" y="5010031"/>
            <a:ext cx="546378" cy="54637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41797" y="5192197"/>
            <a:ext cx="162520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850" dirty="0"/>
          </a:p>
        </p:txBody>
      </p:sp>
      <p:sp>
        <p:nvSpPr>
          <p:cNvPr id="7" name="Text 3"/>
          <p:cNvSpPr/>
          <p:nvPr/>
        </p:nvSpPr>
        <p:spPr>
          <a:xfrm>
            <a:off x="1639014" y="5101114"/>
            <a:ext cx="3359229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Cost Reduction</a:t>
            </a:r>
            <a:endParaRPr lang="en-US" sz="2350" dirty="0">
              <a:latin typeface="Libre Baskerville" panose="020000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639014" y="6005632"/>
            <a:ext cx="3359229" cy="1165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operational costs by 70% through automated processing, fraud elimination, and minimized manual oversight requirements.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5241012" y="5101114"/>
            <a:ext cx="546378" cy="54637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401985" y="5192197"/>
            <a:ext cx="224433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850" dirty="0"/>
          </a:p>
        </p:txBody>
      </p:sp>
      <p:sp>
        <p:nvSpPr>
          <p:cNvPr id="11" name="Text 7"/>
          <p:cNvSpPr/>
          <p:nvPr/>
        </p:nvSpPr>
        <p:spPr>
          <a:xfrm>
            <a:off x="6030158" y="5101114"/>
            <a:ext cx="3441026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Employee </a:t>
            </a:r>
            <a:r>
              <a:rPr lang="en-IN" sz="2350" dirty="0">
                <a:latin typeface="Libre Baskerville" panose="02000000000000000000" pitchFamily="2" charset="0"/>
              </a:rPr>
              <a:t>Satisfaction</a:t>
            </a:r>
            <a:endParaRPr lang="en-US" sz="2350" dirty="0">
              <a:latin typeface="Libre Baskerville" panose="02000000000000000000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030158" y="6005632"/>
            <a:ext cx="3359229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employee experience with faster reimbursements, paperless processes, and transparent tracking of expense status.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2156" y="5101114"/>
            <a:ext cx="546378" cy="54637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93129" y="5192197"/>
            <a:ext cx="224433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850" dirty="0"/>
          </a:p>
        </p:txBody>
      </p:sp>
      <p:sp>
        <p:nvSpPr>
          <p:cNvPr id="15" name="Text 11"/>
          <p:cNvSpPr/>
          <p:nvPr/>
        </p:nvSpPr>
        <p:spPr>
          <a:xfrm>
            <a:off x="10421303" y="5101114"/>
            <a:ext cx="3359229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Ensure Compliance &amp; Control</a:t>
            </a:r>
            <a:endParaRPr lang="en-US" sz="2350" dirty="0">
              <a:latin typeface="Libre Baskerville" panose="02000000000000000000" pitchFamily="2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0421303" y="5860018"/>
            <a:ext cx="3359229" cy="1311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 complete audit trails, enforce policy compliance automatically, and prevent fraud with AI-powered bill validation for risk mitigation.</a:t>
            </a:r>
            <a:endParaRPr lang="en-US" sz="19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8F7A09-AC6E-4F99-BA74-9D5C7AB1BC10}"/>
              </a:ext>
            </a:extLst>
          </p:cNvPr>
          <p:cNvSpPr/>
          <p:nvPr/>
        </p:nvSpPr>
        <p:spPr>
          <a:xfrm>
            <a:off x="9100969" y="2368528"/>
            <a:ext cx="692160" cy="288611"/>
          </a:xfrm>
          <a:prstGeom prst="ellipse">
            <a:avLst/>
          </a:prstGeom>
          <a:solidFill>
            <a:srgbClr val="ECE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45F646-058E-49BF-9755-DD3A784D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900" b="21273"/>
          <a:stretch>
            <a:fillRect/>
          </a:stretch>
        </p:blipFill>
        <p:spPr>
          <a:xfrm>
            <a:off x="3780263" y="0"/>
            <a:ext cx="6924908" cy="33112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9255484-69EA-E917-0556-6D36E5153DF9}"/>
              </a:ext>
            </a:extLst>
          </p:cNvPr>
          <p:cNvSpPr/>
          <p:nvPr/>
        </p:nvSpPr>
        <p:spPr>
          <a:xfrm>
            <a:off x="12812751" y="7794702"/>
            <a:ext cx="1817649" cy="4348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6389" y="785217"/>
            <a:ext cx="6974205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 Contribution</a:t>
            </a:r>
            <a:endParaRPr lang="en-US" sz="3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9" y="1626037"/>
            <a:ext cx="909042" cy="14545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18084" y="1807845"/>
            <a:ext cx="375725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sz="1750" dirty="0">
                <a:latin typeface="Libre Baskerville" panose="02000000000000000000" pitchFamily="2" charset="0"/>
              </a:rPr>
              <a:t>AI Bill Analysis Integration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818084" y="2200989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Google Gemini AI integration for automated validation and data extraction</a:t>
            </a: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9" y="3080623"/>
            <a:ext cx="909042" cy="145458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18084" y="3262432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sz="1750" dirty="0">
                <a:latin typeface="Libre Baskerville" panose="02000000000000000000" pitchFamily="2" charset="0"/>
              </a:rPr>
              <a:t>Approval Workflow Engine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818084" y="3655576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Multi-level approval system with automated routing and notifications.</a:t>
            </a: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9" y="4535210"/>
            <a:ext cx="909042" cy="14545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18084" y="471701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sz="1750" dirty="0">
                <a:latin typeface="Libre Baskerville" panose="02000000000000000000" pitchFamily="2" charset="0"/>
              </a:rPr>
              <a:t>Search &amp; Analytics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818084" y="5110163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latin typeface="DengXian" panose="02010600030101010101" pitchFamily="2" charset="-122"/>
                <a:ea typeface="DengXian" panose="02010600030101010101" pitchFamily="2" charset="-122"/>
              </a:rPr>
              <a:t>Elasticsearch-powered search with advanced filtering and real-time indexing.</a:t>
            </a: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9" y="5989796"/>
            <a:ext cx="909042" cy="145458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18084" y="6171605"/>
            <a:ext cx="271843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sz="1750" dirty="0">
                <a:latin typeface="Libre Baskerville" panose="02000000000000000000" pitchFamily="2" charset="0"/>
              </a:rPr>
              <a:t>Security &amp; Deployment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784360" y="6564749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JWT authentication, RBAC, audit logging, and containerized deployment.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FDDE88-69D5-4EEA-AB61-FCD4A873ADEF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268EC-E9E8-4EC4-BB6B-86F1CF865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7054" y="7658374"/>
            <a:ext cx="1893346" cy="5701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577E84-3D85-976D-8D72-F949090B7149}"/>
              </a:ext>
            </a:extLst>
          </p:cNvPr>
          <p:cNvSpPr/>
          <p:nvPr/>
        </p:nvSpPr>
        <p:spPr>
          <a:xfrm>
            <a:off x="0" y="7571678"/>
            <a:ext cx="14630400" cy="720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10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319454" y="391309"/>
            <a:ext cx="9656956" cy="64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Expense Management API Endpoints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4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1"/>
            <a:ext cx="1893346" cy="570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71F65-14C5-AA6D-998F-963F3DFB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3" y="1215482"/>
            <a:ext cx="13603598" cy="770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28CDB-9797-1857-CBFE-0E4942AFD510}"/>
              </a:ext>
            </a:extLst>
          </p:cNvPr>
          <p:cNvSpPr txBox="1"/>
          <p:nvPr/>
        </p:nvSpPr>
        <p:spPr>
          <a:xfrm>
            <a:off x="680669" y="1985537"/>
            <a:ext cx="132690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Libre Baskerville" panose="02000000000000000000" pitchFamily="2" charset="0"/>
              </a:rPr>
              <a:t>Creates single expense claim with bill upload and triggers Google Gemini AI for automatic validation and data extraction.</a:t>
            </a:r>
            <a:endParaRPr lang="en-IN" sz="1700" dirty="0">
              <a:latin typeface="Libre Baskerville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3472B-E976-14F7-52C6-4CAF9720D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33" y="2699835"/>
            <a:ext cx="13603597" cy="671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B41FD1-A1D1-205C-744B-7FB03BEB54AE}"/>
              </a:ext>
            </a:extLst>
          </p:cNvPr>
          <p:cNvSpPr txBox="1"/>
          <p:nvPr/>
        </p:nvSpPr>
        <p:spPr>
          <a:xfrm>
            <a:off x="769434" y="3456877"/>
            <a:ext cx="126677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Libre Baskerville" panose="02000000000000000000" pitchFamily="2" charset="0"/>
              </a:rPr>
              <a:t>Creates expense with multiple bill attachments, each analyzed separately by AI for comprehensive validation.</a:t>
            </a:r>
            <a:endParaRPr lang="en-IN" sz="1700" dirty="0">
              <a:latin typeface="Libre Baskerville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324D9-B949-DF92-3155-C8F0CF09588E}"/>
              </a:ext>
            </a:extLst>
          </p:cNvPr>
          <p:cNvSpPr txBox="1"/>
          <p:nvPr/>
        </p:nvSpPr>
        <p:spPr>
          <a:xfrm>
            <a:off x="346133" y="4114799"/>
            <a:ext cx="47722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Libre Baskerville" panose="02000000000000000000" pitchFamily="2" charset="0"/>
              </a:rPr>
              <a:t>Response after the bill being submitted for reimbursement:</a:t>
            </a:r>
            <a:endParaRPr lang="en-IN" sz="1700" b="1" dirty="0">
              <a:latin typeface="Libre Baskerville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04DB982-BC99-A4F6-F94C-6C145B61E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655" y="3896553"/>
            <a:ext cx="3853193" cy="38108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ABE82F5-17AC-D94D-075D-A5546BE248C7}"/>
              </a:ext>
            </a:extLst>
          </p:cNvPr>
          <p:cNvSpPr/>
          <p:nvPr/>
        </p:nvSpPr>
        <p:spPr>
          <a:xfrm>
            <a:off x="0" y="7805854"/>
            <a:ext cx="14630400" cy="423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53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AC4F4-6F3B-2BC6-59B7-B7F7C9148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1" y="349718"/>
            <a:ext cx="13632177" cy="709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DA976-F50B-C41D-9266-4BD65D5C3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1" y="1544109"/>
            <a:ext cx="13708388" cy="798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64882-8D21-1DD4-8F08-72AEA2815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74" y="3527263"/>
            <a:ext cx="13536914" cy="1290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9EDCC-1D80-4F08-86FA-B6FCACB37940}"/>
              </a:ext>
            </a:extLst>
          </p:cNvPr>
          <p:cNvSpPr txBox="1"/>
          <p:nvPr/>
        </p:nvSpPr>
        <p:spPr>
          <a:xfrm>
            <a:off x="814039" y="1059366"/>
            <a:ext cx="1260087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Libre Baskerville" panose="02000000000000000000" pitchFamily="2" charset="0"/>
              </a:rPr>
              <a:t>Retrieves all expenses for the current user with filters for status, category, date range, and pagination support.</a:t>
            </a:r>
            <a:endParaRPr lang="en-IN" sz="1700" dirty="0">
              <a:latin typeface="Libre Baskerville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62206-5AE7-EFA9-73EA-771DDE3C2807}"/>
              </a:ext>
            </a:extLst>
          </p:cNvPr>
          <p:cNvSpPr txBox="1"/>
          <p:nvPr/>
        </p:nvSpPr>
        <p:spPr>
          <a:xfrm>
            <a:off x="814039" y="2453268"/>
            <a:ext cx="130134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Libre Baskerville" panose="02000000000000000000" pitchFamily="2" charset="0"/>
              </a:rPr>
              <a:t>Checks AI analysis processing status (PENDING, PROCESSING, COMPLETED, FAILED) for real-time progress tracking.</a:t>
            </a:r>
            <a:endParaRPr lang="en-IN" sz="1700" dirty="0">
              <a:latin typeface="Libre Baskervill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CDE25-E749-6C81-76E2-F68F89E9EDA1}"/>
              </a:ext>
            </a:extLst>
          </p:cNvPr>
          <p:cNvSpPr txBox="1"/>
          <p:nvPr/>
        </p:nvSpPr>
        <p:spPr>
          <a:xfrm>
            <a:off x="814039" y="4895385"/>
            <a:ext cx="12890810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Libre Baskerville" panose="02000000000000000000" pitchFamily="2" charset="0"/>
              </a:rPr>
              <a:t>Updates draft expense details and re-triggers AI analysis if bill file is changed (only for DRAFT status).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Libre Baskerville" panose="02000000000000000000" pitchFamily="2" charset="0"/>
              </a:rPr>
              <a:t>Permanently deletes draft expense and removes associated bill files from storage (only for DRAFT status).</a:t>
            </a:r>
            <a:endParaRPr lang="en-IN" sz="1700" dirty="0">
              <a:latin typeface="Libre Baskerville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288C34-0787-D898-E38F-80556924835E}"/>
              </a:ext>
            </a:extLst>
          </p:cNvPr>
          <p:cNvSpPr/>
          <p:nvPr/>
        </p:nvSpPr>
        <p:spPr>
          <a:xfrm>
            <a:off x="0" y="7560527"/>
            <a:ext cx="14630400" cy="6690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65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907528" y="273606"/>
            <a:ext cx="7216434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IN" sz="3200" dirty="0">
                <a:latin typeface="Libre Baskerville" panose="02000000000000000000" pitchFamily="2" charset="0"/>
              </a:rPr>
              <a:t>APPROVAL ENDPOINTS</a:t>
            </a:r>
            <a:endParaRPr lang="en-US" sz="3200" dirty="0">
              <a:latin typeface="Libre Baskerville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1CF25-B76F-76A8-3C5F-76D7CFCB6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5" y="963930"/>
            <a:ext cx="13679809" cy="2556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E61DDF-AA9B-E2D2-9E8C-95E029834266}"/>
              </a:ext>
            </a:extLst>
          </p:cNvPr>
          <p:cNvSpPr txBox="1"/>
          <p:nvPr/>
        </p:nvSpPr>
        <p:spPr>
          <a:xfrm>
            <a:off x="624468" y="3601844"/>
            <a:ext cx="13024625" cy="2126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ibre Baskerville" panose="02000000000000000000" pitchFamily="2" charset="0"/>
              </a:rPr>
              <a:t>Returns expenses awaiting approval filtered by current user's role (Manager sees team expenses, Finance sees all).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ibre Baskerville" panose="02000000000000000000" pitchFamily="2" charset="0"/>
              </a:rPr>
              <a:t>Approves expense, routes to next approval level (Manager → Finance), and sends notifications to all stakeholders.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ibre Baskerville" panose="02000000000000000000" pitchFamily="2" charset="0"/>
              </a:rPr>
              <a:t>Rejects expense with mandatory reason, sets status to REJECTED, and immediately notifies the employee.</a:t>
            </a:r>
            <a:endParaRPr lang="en-IN" dirty="0">
              <a:latin typeface="Libre Baskerville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BF104D-8DE4-5B0B-204B-ACA9988386C4}"/>
              </a:ext>
            </a:extLst>
          </p:cNvPr>
          <p:cNvSpPr/>
          <p:nvPr/>
        </p:nvSpPr>
        <p:spPr>
          <a:xfrm>
            <a:off x="0" y="7659445"/>
            <a:ext cx="14630400" cy="570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14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IN" sz="3200" dirty="0">
                <a:latin typeface="Libre Baskerville" panose="02000000000000000000" pitchFamily="2" charset="0"/>
              </a:rPr>
              <a:t>NOTIFICATION ENDPOINTS</a:t>
            </a:r>
            <a:endParaRPr lang="en-US" sz="3200" dirty="0">
              <a:latin typeface="Libre Baskerville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2322B1-495E-3E46-8DF3-7305C04F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16" y="1227748"/>
            <a:ext cx="13736967" cy="824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DE767-3A09-40D0-A644-52767CA50FFF}"/>
              </a:ext>
            </a:extLst>
          </p:cNvPr>
          <p:cNvSpPr txBox="1"/>
          <p:nvPr/>
        </p:nvSpPr>
        <p:spPr>
          <a:xfrm>
            <a:off x="858644" y="2274849"/>
            <a:ext cx="1319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bre Baskerville" panose="02000000000000000000" pitchFamily="2" charset="0"/>
              </a:rPr>
              <a:t>Retrieves all notifications for current user with optional filter for unread-only notifications.</a:t>
            </a:r>
            <a:endParaRPr lang="en-IN" dirty="0">
              <a:latin typeface="Libre Baskerville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9A970-76EA-7D5A-53E2-9655DDCB7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16" y="2867205"/>
            <a:ext cx="13679809" cy="723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8212E8-53CA-FE10-9047-FA15D1BC7C0D}"/>
              </a:ext>
            </a:extLst>
          </p:cNvPr>
          <p:cNvSpPr txBox="1"/>
          <p:nvPr/>
        </p:nvSpPr>
        <p:spPr>
          <a:xfrm>
            <a:off x="858644" y="3713356"/>
            <a:ext cx="1219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bre Baskerville" panose="02000000000000000000" pitchFamily="2" charset="0"/>
              </a:rPr>
              <a:t>Marks single notification as read and updates the unread count for the user.</a:t>
            </a:r>
            <a:endParaRPr lang="en-IN" dirty="0">
              <a:latin typeface="Libre Baskerville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80E0EF-1E14-C04C-C004-DB65DDF01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48" y="4443400"/>
            <a:ext cx="13632177" cy="711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B6E9D1-2C2A-5F88-9CC4-2869C363F1E5}"/>
              </a:ext>
            </a:extLst>
          </p:cNvPr>
          <p:cNvSpPr txBox="1"/>
          <p:nvPr/>
        </p:nvSpPr>
        <p:spPr>
          <a:xfrm>
            <a:off x="1103970" y="5241072"/>
            <a:ext cx="1178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bre Baskerville" panose="02000000000000000000" pitchFamily="2" charset="0"/>
              </a:rPr>
              <a:t>Permanently deletes a single notification from the user's notification list.</a:t>
            </a:r>
            <a:endParaRPr lang="en-IN" dirty="0">
              <a:latin typeface="Libre Baskerville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7718D-0AA4-CC28-FC0C-0ECEB5D6C7DA}"/>
              </a:ext>
            </a:extLst>
          </p:cNvPr>
          <p:cNvSpPr/>
          <p:nvPr/>
        </p:nvSpPr>
        <p:spPr>
          <a:xfrm>
            <a:off x="0" y="7659052"/>
            <a:ext cx="14630400" cy="570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9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IN" sz="3200" dirty="0">
                <a:latin typeface="Libre Baskerville" panose="02000000000000000000" pitchFamily="2" charset="0"/>
              </a:rPr>
              <a:t>REPORTS &amp; ANALYTICS ENDPOINTS</a:t>
            </a:r>
            <a:endParaRPr lang="en-US" sz="3200" dirty="0">
              <a:latin typeface="Libre Baskerville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212C2-9C90-6198-F548-971793006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8" y="1694364"/>
            <a:ext cx="13641704" cy="848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00820-6A20-8B65-B140-FFB5EE59E0E6}"/>
              </a:ext>
            </a:extLst>
          </p:cNvPr>
          <p:cNvSpPr txBox="1"/>
          <p:nvPr/>
        </p:nvSpPr>
        <p:spPr>
          <a:xfrm>
            <a:off x="858644" y="2542478"/>
            <a:ext cx="12823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bre Baskerville" panose="02000000000000000000" pitchFamily="2" charset="0"/>
              </a:rPr>
              <a:t>Elasticsearch-powered advanced search with full-text query, category, status, date range, and amount filters.</a:t>
            </a:r>
            <a:endParaRPr lang="en-IN" dirty="0">
              <a:latin typeface="Libre Baskerville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05C1DE-C53D-041E-B144-CD915E999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79" y="3557509"/>
            <a:ext cx="13727441" cy="1616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DCEBC-5E93-9A7A-D5BD-63F4B81B3C4C}"/>
              </a:ext>
            </a:extLst>
          </p:cNvPr>
          <p:cNvSpPr txBox="1"/>
          <p:nvPr/>
        </p:nvSpPr>
        <p:spPr>
          <a:xfrm>
            <a:off x="1014761" y="5274527"/>
            <a:ext cx="12455912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ibre Baskerville" panose="02000000000000000000" pitchFamily="2" charset="0"/>
              </a:rPr>
              <a:t>Displays bill file in browser with proper content-type headers (PDF viewer or image display).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ibre Baskerville" panose="02000000000000000000" pitchFamily="2" charset="0"/>
              </a:rPr>
              <a:t>Downloads bill file with original filename as an attachment for offline viewing.</a:t>
            </a:r>
            <a:endParaRPr lang="en-IN" dirty="0">
              <a:latin typeface="Libre Baskerville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2A6655-78E5-1CB8-403B-AE09F8080EDA}"/>
              </a:ext>
            </a:extLst>
          </p:cNvPr>
          <p:cNvSpPr/>
          <p:nvPr/>
        </p:nvSpPr>
        <p:spPr>
          <a:xfrm>
            <a:off x="0" y="7659052"/>
            <a:ext cx="14630400" cy="570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660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3200" dirty="0">
                <a:latin typeface="Libre Baskerville" panose="02000000000000000000" pitchFamily="2" charset="0"/>
              </a:rPr>
              <a:t>Expense Claim Submission - Complete API Response &amp; Email Notification Flow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AB1C0-2CBD-D0C1-ACD7-F60A8157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46" y="1845717"/>
            <a:ext cx="8447668" cy="3772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E94D6-7506-363E-954D-F0A38CC19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46" y="5618143"/>
            <a:ext cx="8447668" cy="1743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AE3CEA-B292-781E-DD66-F7C40D56F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6509" y="1973766"/>
            <a:ext cx="5173530" cy="6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7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AI Analysis Results - Intelligent Recommendations for Manager Decision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784DEF-FBE5-5AC9-16ED-A51D78196C16}"/>
              </a:ext>
            </a:extLst>
          </p:cNvPr>
          <p:cNvSpPr txBox="1"/>
          <p:nvPr/>
        </p:nvSpPr>
        <p:spPr>
          <a:xfrm>
            <a:off x="256478" y="1086397"/>
            <a:ext cx="13582185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sz="1100" b="1" dirty="0"/>
              <a:t>"</a:t>
            </a:r>
            <a:r>
              <a:rPr lang="en-US" sz="1100" b="1" dirty="0" err="1"/>
              <a:t>ai_analysis</a:t>
            </a:r>
            <a:r>
              <a:rPr lang="en-US" sz="1100" b="1" dirty="0"/>
              <a:t>": {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is_authentic</a:t>
            </a:r>
            <a:r>
              <a:rPr lang="en-US" sz="1100" b="1" dirty="0"/>
              <a:t>": true,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confidence_score</a:t>
            </a:r>
            <a:r>
              <a:rPr lang="en-US" sz="1100" b="1" dirty="0"/>
              <a:t>": 90,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bill_number</a:t>
            </a:r>
            <a:r>
              <a:rPr lang="en-US" sz="1100" b="1" dirty="0"/>
              <a:t>": "2503901-011934",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bill_date</a:t>
            </a:r>
            <a:r>
              <a:rPr lang="en-US" sz="1100" b="1" dirty="0"/>
              <a:t>": "2025-08-15",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vendor_name</a:t>
            </a:r>
            <a:r>
              <a:rPr lang="en-US" sz="1100" b="1" dirty="0"/>
              <a:t>": "</a:t>
            </a:r>
            <a:r>
              <a:rPr lang="en-US" sz="1100" b="1" dirty="0" err="1"/>
              <a:t>Haldiram's</a:t>
            </a:r>
            <a:r>
              <a:rPr lang="en-US" sz="1100" b="1" dirty="0"/>
              <a:t>",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extracted_amount</a:t>
            </a:r>
            <a:r>
              <a:rPr lang="en-US" sz="1100" b="1" dirty="0"/>
              <a:t>": 173.95,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has_gst</a:t>
            </a:r>
            <a:r>
              <a:rPr lang="en-US" sz="1100" b="1" dirty="0"/>
              <a:t>": true,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gst_number</a:t>
            </a:r>
            <a:r>
              <a:rPr lang="en-US" sz="1100" b="1" dirty="0"/>
              <a:t>": "29AARCC08897J1ZK",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payment_method</a:t>
            </a:r>
            <a:r>
              <a:rPr lang="en-US" sz="1100" b="1" dirty="0"/>
              <a:t>": "UPI",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red_flags</a:t>
            </a:r>
            <a:r>
              <a:rPr lang="en-US" sz="1100" b="1" dirty="0"/>
              <a:t>": [</a:t>
            </a:r>
          </a:p>
          <a:p>
            <a:pPr latinLnBrk="1"/>
            <a:r>
              <a:rPr lang="en-US" sz="1100" b="1" dirty="0"/>
              <a:t>          "Claimed amount (₹179.0) is higher than the actual bill amount (₹173.95)." ],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missing_elements</a:t>
            </a:r>
            <a:r>
              <a:rPr lang="en-US" sz="1100" b="1" dirty="0"/>
              <a:t>": [],</a:t>
            </a:r>
          </a:p>
          <a:p>
            <a:pPr latinLnBrk="1"/>
            <a:r>
              <a:rPr lang="en-US" sz="1100" b="1" dirty="0"/>
              <a:t>        "recommendation": "REVIEW",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recommendation_reason</a:t>
            </a:r>
            <a:r>
              <a:rPr lang="en-US" sz="1100" b="1" dirty="0"/>
              <a:t>": "The bill is authentic and falls within the employee's grade limits for food expenses. However, there is a discrepancy between the claimed amount of ₹179.0 and the actual total on the bill, which is ₹173.95. The claim should be adjusted to match the accurate bill amount of ₹173.95.",</a:t>
            </a:r>
          </a:p>
          <a:p>
            <a:pPr latinLnBrk="1"/>
            <a:r>
              <a:rPr lang="en-US" sz="1100" b="1" dirty="0"/>
              <a:t>        "summary": "Authentic </a:t>
            </a:r>
            <a:r>
              <a:rPr lang="en-US" sz="1100" b="1" dirty="0" err="1"/>
              <a:t>Haldiram's</a:t>
            </a:r>
            <a:r>
              <a:rPr lang="en-US" sz="1100" b="1" dirty="0"/>
              <a:t> bill for ₹173.95 is within limits, but the claimed amount of ₹179.0 is higher than the bill total.",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detailed_analysis</a:t>
            </a:r>
            <a:r>
              <a:rPr lang="en-US" sz="1100" b="1" dirty="0"/>
              <a:t>": "The bill from </a:t>
            </a:r>
            <a:r>
              <a:rPr lang="en-US" sz="1100" b="1" dirty="0" err="1"/>
              <a:t>Haldiram's</a:t>
            </a:r>
            <a:r>
              <a:rPr lang="en-US" sz="1100" b="1" dirty="0"/>
              <a:t> (Dak Industries India Private) is dated 2025-08-15 (DD/MM/YYYY parsed as YYYY-MM-DD 2025-08-15). This date is in the past relative to today's date (2026-01-19). The vendor name '</a:t>
            </a:r>
            <a:r>
              <a:rPr lang="en-US" sz="1100" b="1" dirty="0" err="1"/>
              <a:t>Haldiram's</a:t>
            </a:r>
            <a:r>
              <a:rPr lang="en-US" sz="1100" b="1" dirty="0"/>
              <a:t>' is clearly visible. The total payable amount extracted from the bill is ₹173.95, paid via UPI. The bill includes a GSTIN (29AARCC08897J1ZK) and GST bifurcation details, indicating it's a tax invoice. The extracted amount of ₹173.95 is well within the Grade A employee limits (</a:t>
            </a:r>
            <a:r>
              <a:rPr lang="en-US" sz="1100" b="1" dirty="0" err="1"/>
              <a:t>max_amount</a:t>
            </a:r>
            <a:r>
              <a:rPr lang="en-US" sz="1100" b="1" dirty="0"/>
              <a:t>: ₹500, </a:t>
            </a:r>
            <a:r>
              <a:rPr lang="en-US" sz="1100" b="1" dirty="0" err="1"/>
              <a:t>max_per_day</a:t>
            </a:r>
            <a:r>
              <a:rPr lang="en-US" sz="1100" b="1" dirty="0"/>
              <a:t>: ₹500). However, the employee has claimed ₹179.0, which is ₹5.05 higher than the actual bill total of ₹173.95. This discrepancy is a red flag and requires review to adjust the claim to the correct amount.",</a:t>
            </a:r>
          </a:p>
          <a:p>
            <a:pPr latinLnBrk="1"/>
            <a:r>
              <a:rPr lang="en-US" sz="1100" b="1" dirty="0"/>
              <a:t>        "</a:t>
            </a:r>
            <a:r>
              <a:rPr lang="en-US" sz="1100" b="1" dirty="0" err="1"/>
              <a:t>is_within_limits</a:t>
            </a:r>
            <a:r>
              <a:rPr lang="en-US" sz="1100" b="1" dirty="0"/>
              <a:t>": [</a:t>
            </a:r>
          </a:p>
          <a:p>
            <a:pPr latinLnBrk="1"/>
            <a:r>
              <a:rPr lang="en-US" sz="1100" b="1" dirty="0"/>
              <a:t>          true,</a:t>
            </a:r>
          </a:p>
          <a:p>
            <a:pPr latinLnBrk="1"/>
            <a:r>
              <a:rPr lang="en-US" sz="1100" b="1" dirty="0"/>
              <a:t>          null],</a:t>
            </a:r>
          </a:p>
          <a:p>
            <a:pPr latinLnBrk="1"/>
            <a:r>
              <a:rPr lang="en-US" sz="1100" b="1" dirty="0"/>
              <a:t>"</a:t>
            </a:r>
            <a:r>
              <a:rPr lang="en-US" sz="1100" b="1" dirty="0" err="1"/>
              <a:t>is_valid_bill</a:t>
            </a:r>
            <a:r>
              <a:rPr lang="en-US" sz="1100" b="1" dirty="0"/>
              <a:t>": true,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is_within_limits</a:t>
            </a:r>
            <a:r>
              <a:rPr lang="en-US" sz="1100" b="1" dirty="0"/>
              <a:t>": true,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validation_errors</a:t>
            </a:r>
            <a:r>
              <a:rPr lang="en-US" sz="1100" b="1" dirty="0"/>
              <a:t>": [</a:t>
            </a:r>
          </a:p>
          <a:p>
            <a:pPr latinLnBrk="1"/>
            <a:r>
              <a:rPr lang="en-US" sz="1100" b="1" dirty="0"/>
              <a:t>        "Claimed amount (₹179.0) is higher than the actual bill amount (₹173.95)."</a:t>
            </a:r>
          </a:p>
          <a:p>
            <a:pPr latinLnBrk="1"/>
            <a:r>
              <a:rPr lang="en-US" sz="1100" b="1" dirty="0"/>
              <a:t>      ],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has_gst</a:t>
            </a:r>
            <a:r>
              <a:rPr lang="en-US" sz="1100" b="1" dirty="0"/>
              <a:t>": true,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has_required_stamps</a:t>
            </a:r>
            <a:r>
              <a:rPr lang="en-US" sz="1100" b="1" dirty="0"/>
              <a:t>": null,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file_hash</a:t>
            </a:r>
            <a:r>
              <a:rPr lang="en-US" sz="1100" b="1" dirty="0"/>
              <a:t>": "f1aeff47c237f4c212e2f2cac7dd50cbf97e887e93cd701a689018a6ebf3d58f",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duplicate_check_status</a:t>
            </a:r>
            <a:r>
              <a:rPr lang="en-US" sz="1100" b="1" dirty="0"/>
              <a:t>": "clean",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duplicate_of_expense_id</a:t>
            </a:r>
            <a:r>
              <a:rPr lang="en-US" sz="1100" b="1" dirty="0"/>
              <a:t>": null,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duplicate_detected_at</a:t>
            </a:r>
            <a:r>
              <a:rPr lang="en-US" sz="1100" b="1" dirty="0"/>
              <a:t>": null,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rejection_reason</a:t>
            </a:r>
            <a:r>
              <a:rPr lang="en-US" sz="1100" b="1" dirty="0"/>
              <a:t>": null,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rejected_by</a:t>
            </a:r>
            <a:r>
              <a:rPr lang="en-US" sz="1100" b="1" dirty="0"/>
              <a:t>": null,</a:t>
            </a:r>
          </a:p>
          <a:p>
            <a:pPr latinLnBrk="1"/>
            <a:r>
              <a:rPr lang="en-US" sz="1100" b="1" dirty="0"/>
              <a:t>      "</a:t>
            </a:r>
            <a:r>
              <a:rPr lang="en-US" sz="1100" b="1" dirty="0" err="1"/>
              <a:t>paid_at</a:t>
            </a:r>
            <a:r>
              <a:rPr lang="en-US" sz="1100" b="1" dirty="0"/>
              <a:t>": null</a:t>
            </a:r>
          </a:p>
          <a:p>
            <a:r>
              <a:rPr lang="en-US" sz="1100" b="1" dirty="0"/>
              <a:t>    },</a:t>
            </a:r>
            <a:endParaRPr lang="en-IN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26168-3315-ECBF-49D2-99C128286B9D}"/>
              </a:ext>
            </a:extLst>
          </p:cNvPr>
          <p:cNvSpPr/>
          <p:nvPr/>
        </p:nvSpPr>
        <p:spPr>
          <a:xfrm>
            <a:off x="0" y="7738946"/>
            <a:ext cx="14630400" cy="490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65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300"/>
              </a:lnSpc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Real-Time Notification to Manager - New Expense Claim Submitted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CC85C2-49E0-426A-8226-05F1DBDD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052"/>
            <a:ext cx="1893346" cy="57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EA461-2638-DA02-FE78-C02AA1F08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454" y="2384544"/>
            <a:ext cx="12117491" cy="41835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C23FAF-9A7E-59D1-9EE9-8633E614C00B}"/>
              </a:ext>
            </a:extLst>
          </p:cNvPr>
          <p:cNvSpPr/>
          <p:nvPr/>
        </p:nvSpPr>
        <p:spPr>
          <a:xfrm>
            <a:off x="1" y="7571678"/>
            <a:ext cx="14630400" cy="6579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7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50021"/>
            <a:ext cx="6172200" cy="1310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 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6316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9061" y="3724156"/>
            <a:ext cx="16525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6280" y="36316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6280" y="4165521"/>
            <a:ext cx="333398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an enterprise expense management system with AI-powered bill validation to automate expense processing and multi-level approval workflows.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6316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0676" y="372415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6049328" y="36316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6049328" y="4165521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 corporate reimbursements by reducing manual processing time by 70% and eliminating fraud through intelligent automation.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6316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3724" y="372415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0432375" y="36316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Challenge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432375" y="4165521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Automating bill authenticity verification and data extraction while maintaining security, audit compliance, and multi-role approval workflows.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3177F-8B0D-B815-6531-EBBB9E10B074}"/>
              </a:ext>
            </a:extLst>
          </p:cNvPr>
          <p:cNvSpPr/>
          <p:nvPr/>
        </p:nvSpPr>
        <p:spPr>
          <a:xfrm>
            <a:off x="0" y="7694341"/>
            <a:ext cx="14630400" cy="5554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12234" y="396073"/>
            <a:ext cx="9255512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Employee Email Notifications - Approved vs Rejected Expense Claims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B2205-276E-4016-9478-A20E48467BE1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D3561-83F7-881C-3F0B-B05C59CB0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60" y="1751259"/>
            <a:ext cx="5118410" cy="6115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818DC-645B-CE97-3B0F-49AB0E49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034"/>
          <a:stretch>
            <a:fillRect/>
          </a:stretch>
        </p:blipFill>
        <p:spPr>
          <a:xfrm>
            <a:off x="9752919" y="167763"/>
            <a:ext cx="4877481" cy="5720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98F9C-3422-3AA8-A581-75CFBFDA5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920" y="5965904"/>
            <a:ext cx="4877480" cy="22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6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54992-678B-8704-A463-F8C9A452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93" y="2185640"/>
            <a:ext cx="3211551" cy="5352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DC377-40A1-87DD-D467-934920B8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044" y="2185640"/>
            <a:ext cx="10236820" cy="535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F6A2E-3589-6AF1-3984-742211190015}"/>
              </a:ext>
            </a:extLst>
          </p:cNvPr>
          <p:cNvSpPr txBox="1"/>
          <p:nvPr/>
        </p:nvSpPr>
        <p:spPr>
          <a:xfrm>
            <a:off x="847493" y="691376"/>
            <a:ext cx="1363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Libre Baskerville" panose="02000000000000000000" pitchFamily="2" charset="0"/>
              </a:rPr>
              <a:t>PostgreSQL Database - Users Table with Role-Based Access Control</a:t>
            </a:r>
            <a:endParaRPr lang="en-IN" sz="3200" dirty="0">
              <a:latin typeface="Libre Baskerville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63D9A3-30E3-CC77-0A37-B060432B29C0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08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274849" y="2888166"/>
            <a:ext cx="9844049" cy="680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53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</a:rPr>
              <a:t>Docker Deployment - All System Services Running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A3E33-EB3D-CE03-9C14-31916D278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32" y="272598"/>
            <a:ext cx="11775688" cy="2704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CDF78-12F8-9F4C-E4D8-602F4932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333" y="3652025"/>
            <a:ext cx="11775688" cy="3200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C9279A-BA3C-0560-303D-253D01804CC2}"/>
              </a:ext>
            </a:extLst>
          </p:cNvPr>
          <p:cNvSpPr txBox="1"/>
          <p:nvPr/>
        </p:nvSpPr>
        <p:spPr>
          <a:xfrm>
            <a:off x="2274849" y="6936059"/>
            <a:ext cx="1035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Libre Baskerville" panose="02000000000000000000" pitchFamily="2" charset="0"/>
              </a:rPr>
              <a:t>Backend Application Logs - </a:t>
            </a:r>
            <a:r>
              <a:rPr lang="en-US" sz="2200" dirty="0" err="1">
                <a:latin typeface="Libre Baskerville" panose="02000000000000000000" pitchFamily="2" charset="0"/>
              </a:rPr>
              <a:t>FastAPI</a:t>
            </a:r>
            <a:r>
              <a:rPr lang="en-US" sz="2200" dirty="0">
                <a:latin typeface="Libre Baskerville" panose="02000000000000000000" pitchFamily="2" charset="0"/>
              </a:rPr>
              <a:t> Server Running &amp; Processing Requests</a:t>
            </a:r>
            <a:endParaRPr lang="en-IN" sz="2200" dirty="0">
              <a:latin typeface="Libre Baskerville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0376C4-EAF2-DB9B-9524-7D8D7828AB41}"/>
              </a:ext>
            </a:extLst>
          </p:cNvPr>
          <p:cNvSpPr/>
          <p:nvPr/>
        </p:nvSpPr>
        <p:spPr>
          <a:xfrm>
            <a:off x="1" y="7789136"/>
            <a:ext cx="14630400" cy="440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5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A7C81DC-AB61-D283-C653-298617F7CB82}"/>
              </a:ext>
            </a:extLst>
          </p:cNvPr>
          <p:cNvSpPr/>
          <p:nvPr/>
        </p:nvSpPr>
        <p:spPr>
          <a:xfrm>
            <a:off x="1293541" y="1126272"/>
            <a:ext cx="11273883" cy="1338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400" dirty="0">
                <a:solidFill>
                  <a:srgbClr val="5C4E3D"/>
                </a:solidFill>
                <a:latin typeface="Libre Baskerville" pitchFamily="34" charset="0"/>
              </a:rPr>
              <a:t>Unit Testing 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3ABCDB-FAC7-C397-B007-FD22AE32B75F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64188-8515-2762-153E-E39D5E90714E}"/>
              </a:ext>
            </a:extLst>
          </p:cNvPr>
          <p:cNvSpPr txBox="1"/>
          <p:nvPr/>
        </p:nvSpPr>
        <p:spPr>
          <a:xfrm>
            <a:off x="379141" y="2977376"/>
            <a:ext cx="135710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Libre Baskerville" panose="02000000000000000000" pitchFamily="2" charset="0"/>
                <a:cs typeface="Leelawadee" panose="020B0502040204020203" pitchFamily="34" charset="-34"/>
              </a:rPr>
              <a:t>tests/</a:t>
            </a:r>
          </a:p>
          <a:p>
            <a:r>
              <a:rPr lang="en-IN" sz="3200" dirty="0">
                <a:latin typeface="Libre Baskerville" panose="02000000000000000000" pitchFamily="2" charset="0"/>
                <a:cs typeface="Leelawadee" panose="020B0502040204020203" pitchFamily="34" charset="-34"/>
              </a:rPr>
              <a:t>├── test_auth.py             # Unit tests for authentication</a:t>
            </a:r>
          </a:p>
          <a:p>
            <a:r>
              <a:rPr lang="en-IN" sz="3200" dirty="0">
                <a:latin typeface="Libre Baskerville" panose="02000000000000000000" pitchFamily="2" charset="0"/>
                <a:cs typeface="Leelawadee" panose="020B0502040204020203" pitchFamily="34" charset="-34"/>
              </a:rPr>
              <a:t>├── test_ai_service.py    # Unit tests for AI bill analysis</a:t>
            </a:r>
          </a:p>
          <a:p>
            <a:r>
              <a:rPr lang="en-IN" sz="3200" dirty="0">
                <a:latin typeface="Libre Baskerville" panose="02000000000000000000" pitchFamily="2" charset="0"/>
                <a:cs typeface="Leelawadee" panose="020B0502040204020203" pitchFamily="34" charset="-34"/>
              </a:rPr>
              <a:t>└── test_expense.py      # Unit tests for expense management</a:t>
            </a:r>
          </a:p>
        </p:txBody>
      </p:sp>
    </p:spTree>
    <p:extLst>
      <p:ext uri="{BB962C8B-B14F-4D97-AF65-F5344CB8AC3E}">
        <p14:creationId xmlns:p14="http://schemas.microsoft.com/office/powerpoint/2010/main" val="1052260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C3789B6-498D-EEDA-49D4-8D23B2BFD750}"/>
              </a:ext>
            </a:extLst>
          </p:cNvPr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Unit Testing (Codes)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96925-EB9F-7472-A8CA-046D16381C29}"/>
              </a:ext>
            </a:extLst>
          </p:cNvPr>
          <p:cNvSpPr txBox="1"/>
          <p:nvPr/>
        </p:nvSpPr>
        <p:spPr>
          <a:xfrm>
            <a:off x="657922" y="1405054"/>
            <a:ext cx="1031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re Baskerville" panose="02000000000000000000" pitchFamily="2" charset="0"/>
              </a:rPr>
              <a:t>Authentication Tests (test_auth.py):</a:t>
            </a:r>
            <a:endParaRPr lang="en-IN" dirty="0">
              <a:latin typeface="Libre Baskerville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22109-7653-C27B-7577-0FF172F8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57" y="1875937"/>
            <a:ext cx="3581900" cy="5325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A2815-6B42-86BB-8062-FF88E8411ED3}"/>
              </a:ext>
            </a:extLst>
          </p:cNvPr>
          <p:cNvSpPr/>
          <p:nvPr/>
        </p:nvSpPr>
        <p:spPr>
          <a:xfrm>
            <a:off x="0" y="7705493"/>
            <a:ext cx="14630400" cy="524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B7AA04A5-2978-69F8-DEB6-E7667E561907}"/>
              </a:ext>
            </a:extLst>
          </p:cNvPr>
          <p:cNvSpPr/>
          <p:nvPr/>
        </p:nvSpPr>
        <p:spPr>
          <a:xfrm>
            <a:off x="6211229" y="1238839"/>
            <a:ext cx="7549375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dirty="0">
                <a:solidFill>
                  <a:srgbClr val="5C4E3D"/>
                </a:solidFill>
                <a:latin typeface="Libre Baskerville" pitchFamily="34" charset="0"/>
              </a:rPr>
              <a:t> Testing (Result)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10B6E2-5196-17A4-0805-73A44AD1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24" y="2787946"/>
            <a:ext cx="7425854" cy="30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4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356374-563B-2897-092A-38E51E3F239A}"/>
              </a:ext>
            </a:extLst>
          </p:cNvPr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Unit Testing (Codes)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3EF35-2E52-CD74-3DAE-707B81EC9936}"/>
              </a:ext>
            </a:extLst>
          </p:cNvPr>
          <p:cNvSpPr txBox="1"/>
          <p:nvPr/>
        </p:nvSpPr>
        <p:spPr>
          <a:xfrm>
            <a:off x="602166" y="1226634"/>
            <a:ext cx="10370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Libre Baskerville" panose="02000000000000000000" pitchFamily="2" charset="0"/>
              </a:rPr>
              <a:t>AI Service Tests (test_ai_service.py):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4F699-80DF-A58D-5801-59651F39E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66" y="1736203"/>
            <a:ext cx="5106113" cy="5982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A0AFAD-3C47-EFE9-0227-EAB03A636A8E}"/>
              </a:ext>
            </a:extLst>
          </p:cNvPr>
          <p:cNvSpPr/>
          <p:nvPr/>
        </p:nvSpPr>
        <p:spPr>
          <a:xfrm>
            <a:off x="0" y="7833528"/>
            <a:ext cx="14630400" cy="396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5388C69-57BE-540A-D31E-CDCD6E7281F2}"/>
              </a:ext>
            </a:extLst>
          </p:cNvPr>
          <p:cNvSpPr/>
          <p:nvPr/>
        </p:nvSpPr>
        <p:spPr>
          <a:xfrm>
            <a:off x="6211229" y="1086397"/>
            <a:ext cx="7549375" cy="842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dirty="0">
                <a:solidFill>
                  <a:srgbClr val="5C4E3D"/>
                </a:solidFill>
                <a:latin typeface="Libre Baskerville" pitchFamily="34" charset="0"/>
              </a:rPr>
              <a:t> Testing (Result)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3EE75-E68B-AD31-8DFE-A25C0F14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88" y="2385649"/>
            <a:ext cx="742109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0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AAB8FA5-5420-B21F-FB25-C51556646CB1}"/>
              </a:ext>
            </a:extLst>
          </p:cNvPr>
          <p:cNvSpPr/>
          <p:nvPr/>
        </p:nvSpPr>
        <p:spPr>
          <a:xfrm>
            <a:off x="2511502" y="396073"/>
            <a:ext cx="960739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Unit Testing (Codes)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73A7B-1BEE-466A-EA1C-B0FFC9CE7203}"/>
              </a:ext>
            </a:extLst>
          </p:cNvPr>
          <p:cNvSpPr txBox="1"/>
          <p:nvPr/>
        </p:nvSpPr>
        <p:spPr>
          <a:xfrm>
            <a:off x="646771" y="1182029"/>
            <a:ext cx="10326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re Baskerville" panose="02000000000000000000" pitchFamily="2" charset="0"/>
              </a:rPr>
              <a:t>Expense Creation Tests (test_expense.py):</a:t>
            </a:r>
            <a:endParaRPr lang="en-IN" dirty="0">
              <a:latin typeface="Libre Baskerville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A2B14-1AB4-6F67-E430-AF513F51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1" y="1831481"/>
            <a:ext cx="4315522" cy="50680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E8671E-22AB-33D7-7C92-7A97D6118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20" y="1831481"/>
            <a:ext cx="4549697" cy="51420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600351-DC58-4A89-2BBD-A6C9470CB485}"/>
              </a:ext>
            </a:extLst>
          </p:cNvPr>
          <p:cNvSpPr txBox="1"/>
          <p:nvPr/>
        </p:nvSpPr>
        <p:spPr>
          <a:xfrm>
            <a:off x="7036420" y="1182029"/>
            <a:ext cx="7304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bre Baskerville" panose="02000000000000000000" pitchFamily="2" charset="0"/>
              </a:rPr>
              <a:t>Expense Validation Tests (test_expense.py):</a:t>
            </a:r>
            <a:endParaRPr lang="en-IN" dirty="0">
              <a:latin typeface="Libre Baskerville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8CB85-006E-627E-5A85-38A90100D33A}"/>
              </a:ext>
            </a:extLst>
          </p:cNvPr>
          <p:cNvSpPr/>
          <p:nvPr/>
        </p:nvSpPr>
        <p:spPr>
          <a:xfrm>
            <a:off x="0" y="7716644"/>
            <a:ext cx="14630400" cy="5129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98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24985C-E120-3E09-15DD-DF2929C5B4A5}"/>
              </a:ext>
            </a:extLst>
          </p:cNvPr>
          <p:cNvSpPr/>
          <p:nvPr/>
        </p:nvSpPr>
        <p:spPr>
          <a:xfrm>
            <a:off x="1014761" y="1382751"/>
            <a:ext cx="12021015" cy="1449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 Testing (Result)</a:t>
            </a:r>
          </a:p>
          <a:p>
            <a:pPr marL="0" indent="0" algn="ctr">
              <a:lnSpc>
                <a:spcPts val="5300"/>
              </a:lnSpc>
              <a:buNone/>
            </a:pP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4F696-38D3-F91E-D16D-C0FE48E41509}"/>
              </a:ext>
            </a:extLst>
          </p:cNvPr>
          <p:cNvSpPr/>
          <p:nvPr/>
        </p:nvSpPr>
        <p:spPr>
          <a:xfrm>
            <a:off x="0" y="7750098"/>
            <a:ext cx="14630400" cy="4795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C5F7F-BDC9-5A4C-D73D-392A0AAA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4" y="2832408"/>
            <a:ext cx="10974332" cy="36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4750" y="3575852"/>
            <a:ext cx="7549039" cy="1077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Thankyou</a:t>
            </a:r>
            <a:endParaRPr lang="en-US" sz="6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C69BD-6AAF-14A9-6885-6F38A498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349297"/>
            <a:ext cx="5486400" cy="55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4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11512" y="389454"/>
            <a:ext cx="6021659" cy="1049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Sets Us Apart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194269" y="1784219"/>
            <a:ext cx="485418" cy="46386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r>
              <a:rPr lang="en-US" sz="2400" dirty="0">
                <a:latin typeface="Libre Baskerville" panose="02000000000000000000" pitchFamily="2" charset="0"/>
              </a:rPr>
              <a:t> 1</a:t>
            </a:r>
            <a:endParaRPr lang="en-IN" sz="2400" dirty="0">
              <a:latin typeface="Libre Baskerville" panose="020000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411992" y="2614136"/>
            <a:ext cx="144423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836341" y="1869997"/>
            <a:ext cx="4493942" cy="493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AI-Powered Bill Validation</a:t>
            </a:r>
            <a:endParaRPr lang="en-US" sz="2100" dirty="0">
              <a:latin typeface="Libre Baskerville" panose="020000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6341" y="2377509"/>
            <a:ext cx="6106312" cy="81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Unlike traditional systems that rely on manual verification, this system uses Google Gemini AI  to automatically detect fraudulent bills, verify authenticity, and extract data with 95%+ accuracy in 2-5 seconds.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94269" y="4053304"/>
            <a:ext cx="485418" cy="46386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r>
              <a:rPr lang="en-US" b="1" i="1" dirty="0">
                <a:latin typeface="Libre Baskerville" panose="02000000000000000000" pitchFamily="2" charset="0"/>
              </a:rPr>
              <a:t> 2</a:t>
            </a:r>
            <a:endParaRPr lang="en-IN" b="1" i="1" dirty="0">
              <a:latin typeface="Libre Baskerville" panose="020000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384488" y="4229338"/>
            <a:ext cx="19943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836341" y="4021693"/>
            <a:ext cx="4215161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Zero Manual Data Entry</a:t>
            </a:r>
            <a:endParaRPr lang="en-US" sz="2100" dirty="0">
              <a:latin typeface="Libre Baskerville" panose="02000000000000000000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36341" y="4552950"/>
            <a:ext cx="5988205" cy="1442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Employees simply upload bills and select a category. AI handles the rest—extracting dates, amounts, vendor names, and GST numbers automatically, reducing form fields by 90% and errors to near zero.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201099" y="6165413"/>
            <a:ext cx="485418" cy="48541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44093" y="6305669"/>
            <a:ext cx="19943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822681" y="6197134"/>
            <a:ext cx="10600413" cy="593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Intelligent Multi-Level Approval</a:t>
            </a:r>
            <a:endParaRPr lang="en-US" sz="2100" dirty="0">
              <a:latin typeface="Libre Baskerville" panose="02000000000000000000" pitchFamily="2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36341" y="6650831"/>
            <a:ext cx="5747577" cy="1036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routing through Manager → Finance with grade-based limits (₹10K-₹50K). Auto-rejects policy violations before reaching approvers.</a:t>
            </a:r>
            <a:endParaRPr lang="en-US" sz="1650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522BD995-0D3C-B967-5016-1EC51F78AA8A}"/>
              </a:ext>
            </a:extLst>
          </p:cNvPr>
          <p:cNvSpPr/>
          <p:nvPr/>
        </p:nvSpPr>
        <p:spPr>
          <a:xfrm>
            <a:off x="7544220" y="1913641"/>
            <a:ext cx="485418" cy="46386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r>
              <a:rPr lang="en-US" sz="2400" dirty="0">
                <a:latin typeface="Libre Baskerville" panose="02000000000000000000" pitchFamily="2" charset="0"/>
              </a:rPr>
              <a:t>4 </a:t>
            </a:r>
            <a:endParaRPr lang="en-IN" sz="2400" dirty="0">
              <a:latin typeface="Libre Baskerville" panose="02000000000000000000" pitchFamily="2" charset="0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DEB8E6E5-2258-8488-5339-61FB81372941}"/>
              </a:ext>
            </a:extLst>
          </p:cNvPr>
          <p:cNvSpPr/>
          <p:nvPr/>
        </p:nvSpPr>
        <p:spPr>
          <a:xfrm>
            <a:off x="8173167" y="1913641"/>
            <a:ext cx="6368022" cy="700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Advanced Search &amp; Analytics</a:t>
            </a:r>
            <a:endParaRPr lang="en-US" sz="2100" dirty="0">
              <a:latin typeface="Libre Baskerville" panose="02000000000000000000" pitchFamily="2" charset="0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63BFDE22-2132-4B57-9861-38E7FF8D37D2}"/>
              </a:ext>
            </a:extLst>
          </p:cNvPr>
          <p:cNvSpPr/>
          <p:nvPr/>
        </p:nvSpPr>
        <p:spPr>
          <a:xfrm>
            <a:off x="8245307" y="2377509"/>
            <a:ext cx="6106312" cy="96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Elasticsearch-powered search across millions of expenses with instant results. Filter by category, status, date, amount—far beyond basic SQL queries.</a:t>
            </a:r>
            <a:endParaRPr lang="en-US" sz="16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DD1484D1-A07F-CA10-35FC-5444724A9D4E}"/>
              </a:ext>
            </a:extLst>
          </p:cNvPr>
          <p:cNvSpPr/>
          <p:nvPr/>
        </p:nvSpPr>
        <p:spPr>
          <a:xfrm>
            <a:off x="8245307" y="4174093"/>
            <a:ext cx="5883288" cy="39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Zero Manual Data Entry</a:t>
            </a:r>
            <a:endParaRPr lang="en-US" sz="2100" dirty="0">
              <a:latin typeface="Libre Baskerville" panose="02000000000000000000" pitchFamily="2" charset="0"/>
            </a:endParaRPr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8351DBD8-8D22-F1BC-C5EC-11AB6CC49BC8}"/>
              </a:ext>
            </a:extLst>
          </p:cNvPr>
          <p:cNvSpPr/>
          <p:nvPr/>
        </p:nvSpPr>
        <p:spPr>
          <a:xfrm>
            <a:off x="7544220" y="4089082"/>
            <a:ext cx="485418" cy="463868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r>
              <a:rPr lang="en-US" sz="2400" dirty="0">
                <a:latin typeface="Libre Baskerville" panose="02000000000000000000" pitchFamily="2" charset="0"/>
              </a:rPr>
              <a:t>5 </a:t>
            </a:r>
            <a:endParaRPr lang="en-IN" sz="2400" dirty="0">
              <a:latin typeface="Libre Baskerville" panose="02000000000000000000" pitchFamily="2" charset="0"/>
            </a:endParaRPr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9B9F85FC-6007-D694-C541-10474D2F4D62}"/>
              </a:ext>
            </a:extLst>
          </p:cNvPr>
          <p:cNvSpPr/>
          <p:nvPr/>
        </p:nvSpPr>
        <p:spPr>
          <a:xfrm>
            <a:off x="8323364" y="4705350"/>
            <a:ext cx="6106313" cy="1442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Every action tracked with user, timestamp, IP, and state changes. JWT authentication, role-based access, and </a:t>
            </a:r>
            <a:r>
              <a:rPr lang="en-US" sz="16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bcrypt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hashing ensure enterprise security.</a:t>
            </a:r>
            <a:endParaRPr lang="en-US" sz="16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3FCC45-C385-E5AB-9C66-11DC14DB7242}"/>
              </a:ext>
            </a:extLst>
          </p:cNvPr>
          <p:cNvSpPr/>
          <p:nvPr/>
        </p:nvSpPr>
        <p:spPr>
          <a:xfrm>
            <a:off x="0" y="7687626"/>
            <a:ext cx="14630400" cy="541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829" y="680223"/>
            <a:ext cx="10398110" cy="214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Importance of </a:t>
            </a:r>
          </a:p>
          <a:p>
            <a:pPr>
              <a:lnSpc>
                <a:spcPts val="6050"/>
              </a:lnSpc>
            </a:pPr>
            <a:r>
              <a:rPr lang="en-US" sz="4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Expense Management</a:t>
            </a:r>
            <a:endParaRPr lang="en-US" sz="4500" dirty="0"/>
          </a:p>
        </p:txBody>
      </p:sp>
      <p:sp>
        <p:nvSpPr>
          <p:cNvPr id="3" name="Shape 1"/>
          <p:cNvSpPr/>
          <p:nvPr/>
        </p:nvSpPr>
        <p:spPr>
          <a:xfrm>
            <a:off x="864037" y="310717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9061" y="3199686"/>
            <a:ext cx="16525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6280" y="3107174"/>
            <a:ext cx="32089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Time Efficiency</a:t>
            </a:r>
            <a:endParaRPr lang="en-US" sz="2400" dirty="0">
              <a:latin typeface="Libre Baskerville" panose="0200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666280" y="3662601"/>
            <a:ext cx="3333988" cy="1163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processing time by 70%, enabling teams to handle hundreds of expenses in hours instead of days.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10717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0676" y="319968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6049328" y="3107174"/>
            <a:ext cx="33339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Cost Reduction</a:t>
            </a:r>
            <a:endParaRPr lang="en-US" sz="2400" dirty="0">
              <a:latin typeface="Libre Baskerville" panose="020000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49328" y="3746811"/>
            <a:ext cx="3333988" cy="1070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Eliminates fraud through AI validation, reduces overhead costs, and minimizes reimbursement errors.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10717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3724" y="319968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0432375" y="3021968"/>
            <a:ext cx="3333988" cy="856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Compliance &amp; Transparency</a:t>
            </a:r>
            <a:endParaRPr lang="en-US" sz="2400" dirty="0">
              <a:latin typeface="Libre Baskerville" panose="02000000000000000000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432375" y="3878699"/>
            <a:ext cx="3333988" cy="1333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Ensures policy compliance with automated checks, maintains complete audit trails, and provides real-time expense visibility.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4037" y="60141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33343" y="6122194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1666280" y="6014144"/>
            <a:ext cx="3699986" cy="555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Employee Satisfaction</a:t>
            </a:r>
            <a:endParaRPr lang="en-US" sz="2400" dirty="0">
              <a:latin typeface="Libre Baskerville" panose="02000000000000000000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666279" y="6709915"/>
            <a:ext cx="3084141" cy="118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C74BC-6D7B-4780-97A9-147B0EDFB70A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24E253-F40A-4892-AB36-05968A8B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70203"/>
            <a:ext cx="1893346" cy="558326"/>
          </a:xfrm>
          <a:prstGeom prst="rect">
            <a:avLst/>
          </a:prstGeom>
        </p:spPr>
      </p:pic>
      <p:sp>
        <p:nvSpPr>
          <p:cNvPr id="22" name="Text 8">
            <a:extLst>
              <a:ext uri="{FF2B5EF4-FFF2-40B4-BE49-F238E27FC236}">
                <a16:creationId xmlns:a16="http://schemas.microsoft.com/office/drawing/2014/main" id="{B1A71A04-8983-E352-EB41-04241E93732E}"/>
              </a:ext>
            </a:extLst>
          </p:cNvPr>
          <p:cNvSpPr/>
          <p:nvPr/>
        </p:nvSpPr>
        <p:spPr>
          <a:xfrm>
            <a:off x="1666279" y="6506606"/>
            <a:ext cx="4299623" cy="1250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Faster reimbursements and paperless process improve employee experience and build trust through transparency.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1BD644-7BFA-7F48-9A52-C0F4039B97B3}"/>
              </a:ext>
            </a:extLst>
          </p:cNvPr>
          <p:cNvSpPr/>
          <p:nvPr/>
        </p:nvSpPr>
        <p:spPr>
          <a:xfrm>
            <a:off x="12623180" y="7658374"/>
            <a:ext cx="2007220" cy="570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877514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Expense Management Use Cases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Corporate Travel</a:t>
            </a:r>
            <a:endParaRPr lang="en-US" sz="2400" dirty="0">
              <a:latin typeface="Libre Baskerville" panose="020000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Employees submit flight, hotel, and cab receipts. AI extracts vendor, amount, and GST automatically for quick approval and reimbursement.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3991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Client Entertainment</a:t>
            </a:r>
            <a:endParaRPr lang="en-US" sz="2400" dirty="0">
              <a:latin typeface="Libre Baskerville" panose="0200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teams upload restaurant bills. Manager approves based on context, HR verifies policy compliance, Finance processes payment.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IN" sz="2400" dirty="0">
                <a:latin typeface="Libre Baskerville" panose="02000000000000000000" pitchFamily="2" charset="0"/>
              </a:rPr>
              <a:t>Medical &amp; Training</a:t>
            </a:r>
            <a:endParaRPr lang="en-US" sz="2400" dirty="0">
              <a:latin typeface="Libre Baskerville" panose="020000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Employees claim medical or training expenses. System validates bills, checks grade limits, and routes through multi-level approval.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53AA6-F978-4EF1-8317-082A8DEA10E0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6EA8B-0C87-491B-9A6E-434BAFDA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70203"/>
            <a:ext cx="1893346" cy="5583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4FBEB6-6484-CBE8-1FD3-921216A55B09}"/>
              </a:ext>
            </a:extLst>
          </p:cNvPr>
          <p:cNvSpPr/>
          <p:nvPr/>
        </p:nvSpPr>
        <p:spPr>
          <a:xfrm>
            <a:off x="0" y="7658374"/>
            <a:ext cx="14630400" cy="5712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71155" y="527328"/>
            <a:ext cx="4793933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Workflow</a:t>
            </a:r>
            <a:endParaRPr lang="en-US" sz="3750" dirty="0"/>
          </a:p>
        </p:txBody>
      </p:sp>
      <p:sp>
        <p:nvSpPr>
          <p:cNvPr id="5" name="Shape 1"/>
          <p:cNvSpPr/>
          <p:nvPr/>
        </p:nvSpPr>
        <p:spPr>
          <a:xfrm>
            <a:off x="947261" y="1413986"/>
            <a:ext cx="22860" cy="6290667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6" name="Shape 2"/>
          <p:cNvSpPr/>
          <p:nvPr/>
        </p:nvSpPr>
        <p:spPr>
          <a:xfrm>
            <a:off x="1151513" y="1833801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7" name="Shape 3"/>
          <p:cNvSpPr/>
          <p:nvPr/>
        </p:nvSpPr>
        <p:spPr>
          <a:xfrm>
            <a:off x="743010" y="1629608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94457" y="1701403"/>
            <a:ext cx="128349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013347" y="1605677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IN" sz="2000" dirty="0">
                <a:latin typeface="Libre Baskerville" panose="02000000000000000000" pitchFamily="2" charset="0"/>
              </a:rPr>
              <a:t>Expense Submission</a:t>
            </a:r>
            <a:endParaRPr lang="en-US" sz="1850" dirty="0">
              <a:latin typeface="Libre Baskerville" panose="020000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013347" y="2020253"/>
            <a:ext cx="6459498" cy="43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 uploads bill and enters basic details. System validates file format and size.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151513" y="3130272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12" name="Shape 8"/>
          <p:cNvSpPr/>
          <p:nvPr/>
        </p:nvSpPr>
        <p:spPr>
          <a:xfrm>
            <a:off x="743010" y="2926080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70049" y="2997875"/>
            <a:ext cx="17716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2013347" y="2902148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IN" sz="2000" dirty="0">
                <a:latin typeface="Libre Baskerville" panose="02000000000000000000" pitchFamily="2" charset="0"/>
              </a:rPr>
              <a:t>AI Bill Analysis</a:t>
            </a:r>
            <a:endParaRPr lang="en-US" sz="1850" dirty="0">
              <a:latin typeface="Libre Baskerville" panose="02000000000000000000" pitchFamily="2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013347" y="3316724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Gemini AI analyzes bill, verifies authenticity, and extracts all data automatically.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51513" y="4426744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17" name="Shape 13"/>
          <p:cNvSpPr/>
          <p:nvPr/>
        </p:nvSpPr>
        <p:spPr>
          <a:xfrm>
            <a:off x="743010" y="4222552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70049" y="4294346"/>
            <a:ext cx="17716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2013347" y="4198620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IN" sz="2000" dirty="0">
                <a:latin typeface="Libre Baskerville" panose="02000000000000000000" pitchFamily="2" charset="0"/>
              </a:rPr>
              <a:t>Validation &amp; Storage</a:t>
            </a:r>
            <a:endParaRPr lang="en-US" sz="1850" dirty="0">
              <a:latin typeface="Libre Baskerville" panose="02000000000000000000" pitchFamily="2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2013347" y="4613196"/>
            <a:ext cx="6459498" cy="616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checks grade limit, saves to database, stores file securely, and indexes for search.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151513" y="5723215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22" name="Shape 18"/>
          <p:cNvSpPr/>
          <p:nvPr/>
        </p:nvSpPr>
        <p:spPr>
          <a:xfrm>
            <a:off x="743010" y="5519023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874574" y="5590818"/>
            <a:ext cx="16823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2013347" y="5495092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IN" sz="2000" dirty="0">
                <a:latin typeface="Libre Baskerville" panose="02000000000000000000" pitchFamily="2" charset="0"/>
              </a:rPr>
              <a:t>Approval Routing</a:t>
            </a:r>
            <a:endParaRPr lang="en-US" sz="1850" dirty="0">
              <a:latin typeface="Libre Baskerville" panose="02000000000000000000" pitchFamily="2" charset="0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2013347" y="5909667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Routes through Manager → Finance. Notifications sent at each approval stage.</a:t>
            </a:r>
            <a:endParaRPr lang="en-US" sz="1500" dirty="0"/>
          </a:p>
        </p:txBody>
      </p:sp>
      <p:sp>
        <p:nvSpPr>
          <p:cNvPr id="26" name="Shape 22"/>
          <p:cNvSpPr/>
          <p:nvPr/>
        </p:nvSpPr>
        <p:spPr>
          <a:xfrm>
            <a:off x="1151513" y="7019687"/>
            <a:ext cx="671155" cy="22860"/>
          </a:xfrm>
          <a:prstGeom prst="roundRect">
            <a:avLst>
              <a:gd name="adj" fmla="val 352313"/>
            </a:avLst>
          </a:prstGeom>
          <a:solidFill>
            <a:srgbClr val="DDD3BA"/>
          </a:solidFill>
          <a:ln/>
        </p:spPr>
      </p:sp>
      <p:sp>
        <p:nvSpPr>
          <p:cNvPr id="27" name="Shape 23"/>
          <p:cNvSpPr/>
          <p:nvPr/>
        </p:nvSpPr>
        <p:spPr>
          <a:xfrm>
            <a:off x="743010" y="6815495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876955" y="6887289"/>
            <a:ext cx="16335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50" dirty="0"/>
          </a:p>
        </p:txBody>
      </p:sp>
      <p:sp>
        <p:nvSpPr>
          <p:cNvPr id="29" name="Text 25"/>
          <p:cNvSpPr/>
          <p:nvPr/>
        </p:nvSpPr>
        <p:spPr>
          <a:xfrm>
            <a:off x="2013347" y="6791563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IN" sz="2000" dirty="0">
                <a:latin typeface="Libre Baskerville" panose="02000000000000000000" pitchFamily="2" charset="0"/>
              </a:rPr>
              <a:t>Final Processing</a:t>
            </a:r>
            <a:endParaRPr lang="en-US" sz="1850" dirty="0">
              <a:latin typeface="Libre Baskerville" panose="02000000000000000000" pitchFamily="2" charset="0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2013347" y="7206139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After final approval, expense queued for reimbursement and employee notified.</a:t>
            </a:r>
            <a:endParaRPr lang="en-US" sz="15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9723C44-B30C-8108-2668-16E27AC6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089" y="78058"/>
            <a:ext cx="4410311" cy="8130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283523" y="568712"/>
            <a:ext cx="7195542" cy="96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and Testing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3523" y="1876425"/>
            <a:ext cx="7549753" cy="1782603"/>
          </a:xfrm>
          <a:prstGeom prst="roundRect">
            <a:avLst>
              <a:gd name="adj" fmla="val 56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8791" y="2018371"/>
            <a:ext cx="2847023" cy="44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8791" y="2478210"/>
            <a:ext cx="7079218" cy="854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 Compose deployment with 5 services (Backend:8000, PostgreSQL:5432, Redis:6379, Elasticsearch:9200, pgAdmin:5050). Single command: docker-compose up -d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3523" y="3795593"/>
            <a:ext cx="7549753" cy="1691521"/>
          </a:xfrm>
          <a:prstGeom prst="roundRect">
            <a:avLst>
              <a:gd name="adj" fmla="val 56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18791" y="4030861"/>
            <a:ext cx="2847023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518791" y="4523184"/>
            <a:ext cx="7079218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Pytest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unit/integration tests, API endpoint validation, AI analysis accuracy testing, and authentication/authorization flow verification.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3523" y="5714762"/>
            <a:ext cx="7549753" cy="1691521"/>
          </a:xfrm>
          <a:prstGeom prst="roundRect">
            <a:avLst>
              <a:gd name="adj" fmla="val 56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18791" y="5853631"/>
            <a:ext cx="2847023" cy="452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18791" y="6316546"/>
            <a:ext cx="7079218" cy="854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 Actions CI/CD pipeline with automated testing on push, Docker image building, database migrations, and zero-downtime deployment.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515EA8-E56C-4999-A622-EE4B222F90D2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7AA023-456E-43A4-818B-7A979156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70203"/>
            <a:ext cx="1893346" cy="558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2A7EF8-A280-03D2-52B1-D18B634C1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672682"/>
            <a:ext cx="5943600" cy="57336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AABBDE-02ED-75A8-71EE-D22456F4752D}"/>
              </a:ext>
            </a:extLst>
          </p:cNvPr>
          <p:cNvSpPr/>
          <p:nvPr/>
        </p:nvSpPr>
        <p:spPr>
          <a:xfrm>
            <a:off x="1" y="7633931"/>
            <a:ext cx="14630399" cy="5945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598051" y="469940"/>
            <a:ext cx="5134332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and Technologies</a:t>
            </a:r>
            <a:endParaRPr lang="en-US" sz="3350" dirty="0"/>
          </a:p>
        </p:txBody>
      </p:sp>
      <p:sp>
        <p:nvSpPr>
          <p:cNvPr id="6" name="Text 1"/>
          <p:cNvSpPr/>
          <p:nvPr/>
        </p:nvSpPr>
        <p:spPr>
          <a:xfrm>
            <a:off x="1326995" y="1429795"/>
            <a:ext cx="2408663" cy="48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dirty="0" err="1">
                <a:latin typeface="Libre Baskerville" panose="02000000000000000000" pitchFamily="2" charset="0"/>
              </a:rPr>
              <a:t>FastAPI</a:t>
            </a:r>
            <a:r>
              <a:rPr lang="en-IN" dirty="0">
                <a:latin typeface="Libre Baskerville" panose="02000000000000000000" pitchFamily="2" charset="0"/>
              </a:rPr>
              <a:t> </a:t>
            </a:r>
            <a:endParaRPr lang="en-US" dirty="0">
              <a:latin typeface="Libre Baskerville" panose="02000000000000000000" pitchFamily="2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326995" y="1914872"/>
            <a:ext cx="3144644" cy="47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High-performance Python web framework for building REST APIs with automatic </a:t>
            </a:r>
            <a:r>
              <a:rPr lang="en-US" sz="150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OpenAPI</a:t>
            </a: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documentation.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1326995" y="2630517"/>
            <a:ext cx="1407156" cy="47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 err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PostgresSQL</a:t>
            </a:r>
            <a:endParaRPr lang="en-US" dirty="0"/>
          </a:p>
        </p:txBody>
      </p:sp>
      <p:sp>
        <p:nvSpPr>
          <p:cNvPr id="10" name="Text 4"/>
          <p:cNvSpPr/>
          <p:nvPr/>
        </p:nvSpPr>
        <p:spPr>
          <a:xfrm>
            <a:off x="1326995" y="3238561"/>
            <a:ext cx="7218954" cy="426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relational database for storing expenses, users, approvals, and audit logs with ACID compliance.</a:t>
            </a:r>
            <a:endParaRPr lang="en-US" sz="1500" dirty="0"/>
          </a:p>
        </p:txBody>
      </p:sp>
      <p:sp>
        <p:nvSpPr>
          <p:cNvPr id="12" name="Text 5"/>
          <p:cNvSpPr/>
          <p:nvPr/>
        </p:nvSpPr>
        <p:spPr>
          <a:xfrm>
            <a:off x="1326995" y="3828855"/>
            <a:ext cx="1407156" cy="426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Docker</a:t>
            </a:r>
            <a:endParaRPr lang="en-US" dirty="0"/>
          </a:p>
        </p:txBody>
      </p:sp>
      <p:sp>
        <p:nvSpPr>
          <p:cNvPr id="13" name="Text 6"/>
          <p:cNvSpPr/>
          <p:nvPr/>
        </p:nvSpPr>
        <p:spPr>
          <a:xfrm>
            <a:off x="1326995" y="4471279"/>
            <a:ext cx="7218954" cy="536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Containerization platform for packaging application with all dependencies for consistent deployment.</a:t>
            </a:r>
            <a:endParaRPr lang="en-US" sz="1500" dirty="0"/>
          </a:p>
        </p:txBody>
      </p:sp>
      <p:sp>
        <p:nvSpPr>
          <p:cNvPr id="15" name="Text 7"/>
          <p:cNvSpPr/>
          <p:nvPr/>
        </p:nvSpPr>
        <p:spPr>
          <a:xfrm>
            <a:off x="1326995" y="5147805"/>
            <a:ext cx="1407156" cy="32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dirty="0">
                <a:latin typeface="Libre Baskerville" panose="02000000000000000000" pitchFamily="2" charset="0"/>
              </a:rPr>
              <a:t>Elasticsearch</a:t>
            </a:r>
            <a:endParaRPr lang="en-US" dirty="0">
              <a:latin typeface="Libre Baskerville" panose="02000000000000000000" pitchFamily="2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326995" y="5716250"/>
            <a:ext cx="7218954" cy="450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Distributed search engine for full-text search, advanced filtering, and real-time expense indexing.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C734D-07FE-4774-A81E-16D55C206B32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C6B7E0-463F-4AE5-81F3-926E7AAB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054" y="7659445"/>
            <a:ext cx="1893346" cy="569084"/>
          </a:xfrm>
          <a:prstGeom prst="rect">
            <a:avLst/>
          </a:prstGeom>
        </p:spPr>
      </p:pic>
      <p:pic>
        <p:nvPicPr>
          <p:cNvPr id="1026" name="Picture 2" descr="Fastapi Icon icon - Free Download PNG &amp; SVG | Streamline">
            <a:extLst>
              <a:ext uri="{FF2B5EF4-FFF2-40B4-BE49-F238E27FC236}">
                <a16:creationId xmlns:a16="http://schemas.microsoft.com/office/drawing/2014/main" id="{D1442440-2E65-1625-E870-0749224F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3" y="1300323"/>
            <a:ext cx="525501" cy="4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98059A-F959-FC98-FA67-FAF16944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3" y="2536083"/>
            <a:ext cx="722753" cy="6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ker Logo and symbol, meaning, history, PNG, brand">
            <a:extLst>
              <a:ext uri="{FF2B5EF4-FFF2-40B4-BE49-F238E27FC236}">
                <a16:creationId xmlns:a16="http://schemas.microsoft.com/office/drawing/2014/main" id="{2A806816-076C-DF57-8BC1-469F5E64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9" y="3656742"/>
            <a:ext cx="1025247" cy="66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astic Search SVG and transparent PNG icons | TechIcons">
            <a:extLst>
              <a:ext uri="{FF2B5EF4-FFF2-40B4-BE49-F238E27FC236}">
                <a16:creationId xmlns:a16="http://schemas.microsoft.com/office/drawing/2014/main" id="{12713B97-CCFE-A72F-5BA2-DBE657344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3" y="4939601"/>
            <a:ext cx="536303" cy="5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7">
            <a:extLst>
              <a:ext uri="{FF2B5EF4-FFF2-40B4-BE49-F238E27FC236}">
                <a16:creationId xmlns:a16="http://schemas.microsoft.com/office/drawing/2014/main" id="{03AA3AB7-F9A5-CF47-766B-1988B02695C0}"/>
              </a:ext>
            </a:extLst>
          </p:cNvPr>
          <p:cNvSpPr/>
          <p:nvPr/>
        </p:nvSpPr>
        <p:spPr>
          <a:xfrm>
            <a:off x="1326995" y="6314727"/>
            <a:ext cx="766713" cy="450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IN" dirty="0">
                <a:latin typeface="Libre Baskerville" panose="02000000000000000000" pitchFamily="2" charset="0"/>
              </a:rPr>
              <a:t>Google Gemini AI</a:t>
            </a:r>
            <a:endParaRPr lang="en-US" dirty="0">
              <a:latin typeface="Libre Baskerville" panose="02000000000000000000" pitchFamily="2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C2F4F73-EFE8-09B7-4104-76215C31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5" y="6191787"/>
            <a:ext cx="723760" cy="5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A1443C96-1DCF-3416-4085-A33DA1EAC4B9}"/>
              </a:ext>
            </a:extLst>
          </p:cNvPr>
          <p:cNvSpPr/>
          <p:nvPr/>
        </p:nvSpPr>
        <p:spPr>
          <a:xfrm>
            <a:off x="1303785" y="6913205"/>
            <a:ext cx="7394563" cy="546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AI model for bill image analysis, authenticity verification, and automatic data extraction.</a:t>
            </a:r>
            <a:endParaRPr lang="en-US"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AF0F6C-FEC2-9CDA-83FB-DF3A6E62B3B0}"/>
              </a:ext>
            </a:extLst>
          </p:cNvPr>
          <p:cNvSpPr/>
          <p:nvPr/>
        </p:nvSpPr>
        <p:spPr>
          <a:xfrm>
            <a:off x="0" y="7659445"/>
            <a:ext cx="14630400" cy="546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6389" y="353259"/>
            <a:ext cx="6974205" cy="68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</a:rPr>
              <a:t>Project Status (Complete)</a:t>
            </a: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9" y="1037272"/>
            <a:ext cx="909042" cy="14545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18084" y="1297005"/>
            <a:ext cx="3757255" cy="53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sz="1750" dirty="0">
                <a:latin typeface="Libre Baskerville" panose="02000000000000000000" pitchFamily="2" charset="0"/>
              </a:rPr>
              <a:t>Backend API Development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818084" y="1829435"/>
            <a:ext cx="6689527" cy="515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9" y="2448578"/>
            <a:ext cx="909042" cy="145458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18084" y="2604633"/>
            <a:ext cx="2272784" cy="470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sz="1750" dirty="0">
                <a:latin typeface="Libre Baskerville" panose="02000000000000000000" pitchFamily="2" charset="0"/>
              </a:rPr>
              <a:t>Database &amp; Search Setup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818084" y="3075227"/>
            <a:ext cx="6689527" cy="515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9" y="3903165"/>
            <a:ext cx="909042" cy="14545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18084" y="4015484"/>
            <a:ext cx="2272784" cy="39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sz="1750" dirty="0">
                <a:latin typeface="Libre Baskerville" panose="02000000000000000000" pitchFamily="2" charset="0"/>
              </a:rPr>
              <a:t>AI Bill Analysis Integration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818084" y="4521401"/>
            <a:ext cx="6689527" cy="39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</a:t>
            </a:r>
            <a:endParaRPr lang="en-US" sz="15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9" y="5357752"/>
            <a:ext cx="909042" cy="145458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18084" y="5642517"/>
            <a:ext cx="2921184" cy="307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sz="1750" dirty="0">
                <a:latin typeface="Libre Baskerville" panose="02000000000000000000" pitchFamily="2" charset="0"/>
              </a:rPr>
              <a:t>Multi-Level Approval System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818084" y="6062543"/>
            <a:ext cx="6689527" cy="441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</a:rPr>
              <a:t>Complete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FDDE88-69D5-4EEA-AB61-FCD4A873ADEF}"/>
              </a:ext>
            </a:extLst>
          </p:cNvPr>
          <p:cNvSpPr/>
          <p:nvPr/>
        </p:nvSpPr>
        <p:spPr>
          <a:xfrm>
            <a:off x="12737054" y="7659445"/>
            <a:ext cx="1893346" cy="570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268EC-E9E8-4EC4-BB6B-86F1CF865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7054" y="7658374"/>
            <a:ext cx="1893346" cy="570155"/>
          </a:xfrm>
          <a:prstGeom prst="rect">
            <a:avLst/>
          </a:prstGeom>
        </p:spPr>
      </p:pic>
      <p:pic>
        <p:nvPicPr>
          <p:cNvPr id="20" name="Image 5" descr="5&#10;">
            <a:extLst>
              <a:ext uri="{FF2B5EF4-FFF2-40B4-BE49-F238E27FC236}">
                <a16:creationId xmlns:a16="http://schemas.microsoft.com/office/drawing/2014/main" id="{955AB35C-36A9-4812-7A57-AE329A6B3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9" y="6775013"/>
            <a:ext cx="909042" cy="1454587"/>
          </a:xfrm>
          <a:prstGeom prst="rect">
            <a:avLst/>
          </a:prstGeom>
        </p:spPr>
      </p:pic>
      <p:sp>
        <p:nvSpPr>
          <p:cNvPr id="23" name="Text 7">
            <a:extLst>
              <a:ext uri="{FF2B5EF4-FFF2-40B4-BE49-F238E27FC236}">
                <a16:creationId xmlns:a16="http://schemas.microsoft.com/office/drawing/2014/main" id="{953C1DC6-AB43-350D-9EE3-69A8D5F53767}"/>
              </a:ext>
            </a:extLst>
          </p:cNvPr>
          <p:cNvSpPr/>
          <p:nvPr/>
        </p:nvSpPr>
        <p:spPr>
          <a:xfrm>
            <a:off x="1818084" y="6932595"/>
            <a:ext cx="2921184" cy="441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IN" sz="1750" dirty="0">
                <a:latin typeface="Libre Baskerville" panose="02000000000000000000" pitchFamily="2" charset="0"/>
              </a:rPr>
              <a:t>Docker Deployment</a:t>
            </a:r>
            <a:endParaRPr lang="en-US" sz="1750" dirty="0">
              <a:latin typeface="Libre Baskerville" panose="02000000000000000000" pitchFamily="2" charset="0"/>
            </a:endParaRP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3CEE0130-431B-26C4-A14F-3B6E10BA31CE}"/>
              </a:ext>
            </a:extLst>
          </p:cNvPr>
          <p:cNvSpPr/>
          <p:nvPr/>
        </p:nvSpPr>
        <p:spPr>
          <a:xfrm>
            <a:off x="1818085" y="7373663"/>
            <a:ext cx="4181272" cy="50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</a:rPr>
              <a:t>Complete</a:t>
            </a:r>
            <a:endParaRPr lang="en-US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A3939-6CF4-37C8-C0DB-C8D90310CDAE}"/>
              </a:ext>
            </a:extLst>
          </p:cNvPr>
          <p:cNvSpPr/>
          <p:nvPr/>
        </p:nvSpPr>
        <p:spPr>
          <a:xfrm>
            <a:off x="12737054" y="7725851"/>
            <a:ext cx="1893347" cy="502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1859</Words>
  <Application>Microsoft Office PowerPoint</Application>
  <PresentationFormat>Custom</PresentationFormat>
  <Paragraphs>215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DengXian</vt:lpstr>
      <vt:lpstr>DM Sans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GAGAN RAAM S</cp:lastModifiedBy>
  <cp:revision>11</cp:revision>
  <dcterms:created xsi:type="dcterms:W3CDTF">2024-10-04T10:17:35Z</dcterms:created>
  <dcterms:modified xsi:type="dcterms:W3CDTF">2026-01-20T11:30:45Z</dcterms:modified>
</cp:coreProperties>
</file>